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61" r:id="rId5"/>
    <p:sldId id="260" r:id="rId6"/>
    <p:sldId id="264" r:id="rId7"/>
    <p:sldId id="262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258" autoAdjust="0"/>
  </p:normalViewPr>
  <p:slideViewPr>
    <p:cSldViewPr snapToGrid="0">
      <p:cViewPr varScale="1">
        <p:scale>
          <a:sx n="99" d="100"/>
          <a:sy n="99" d="100"/>
        </p:scale>
        <p:origin x="9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A9A92-A39F-4409-8EE5-C8A918B41D54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A77CF-AC1D-458D-B116-E5F456754D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513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Én a Miskolci Egyetem </a:t>
            </a:r>
            <a:r>
              <a:rPr lang="hu-HU" dirty="0" err="1"/>
              <a:t>Felsőokatatásban</a:t>
            </a:r>
            <a:r>
              <a:rPr lang="hu-HU" dirty="0"/>
              <a:t> Dolgozók Szakszervezetének készítettem egy webalkalmazást.</a:t>
            </a:r>
          </a:p>
          <a:p>
            <a:r>
              <a:rPr lang="hu-HU" dirty="0"/>
              <a:t>A valós igények felméréséhez, a félév elején egy ismerősi kapcsolaton keresztül, az ottani FDSZ elnökével konzultáltam.</a:t>
            </a:r>
            <a:br>
              <a:rPr lang="hu-HU" dirty="0"/>
            </a:br>
            <a:r>
              <a:rPr lang="hu-HU" dirty="0"/>
              <a:t>Ez alapján igyekeztem választani, egy olyan önálló laboratóriumi témát, ami jó alapot nyújt a feladatnak.</a:t>
            </a:r>
          </a:p>
          <a:p>
            <a:r>
              <a:rPr lang="hu-HU" dirty="0"/>
              <a:t>Így esett a választásom a Spring-boot alapú webalkalmazás fejlesztésre, és ebből lett ez a konkrét témám.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7CF-AC1D-458D-B116-E5F456754D4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485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Mik is voltak pontosan az igények, és mik a motivációk.</a:t>
            </a:r>
          </a:p>
          <a:p>
            <a:endParaRPr lang="hu-HU" dirty="0"/>
          </a:p>
          <a:p>
            <a:r>
              <a:rPr lang="hu-HU" dirty="0"/>
              <a:t>Az ü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7CF-AC1D-458D-B116-E5F456754D4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212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7CF-AC1D-458D-B116-E5F456754D4E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45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RESTful</a:t>
            </a:r>
            <a:r>
              <a:rPr lang="hu-HU" dirty="0"/>
              <a:t> megközelítés alapja, hogy az API végpontokra mint erőforrásra tekint, amiket meg tud hívni az </a:t>
            </a:r>
            <a:r>
              <a:rPr lang="hu-HU" dirty="0" err="1"/>
              <a:t>api</a:t>
            </a:r>
            <a:r>
              <a:rPr lang="hu-HU" dirty="0"/>
              <a:t> használója. Jelenleg pl. a UI vagy a </a:t>
            </a:r>
            <a:r>
              <a:rPr lang="hu-HU" dirty="0" err="1"/>
              <a:t>swagger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7CF-AC1D-458D-B116-E5F456754D4E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796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8571C6-7750-400C-85FE-FEB108C24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54EF5DA-4E34-405B-A284-1F09CE14E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B2D39B9-F1A4-4E30-A3DF-0228EA78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AEFE4BF-C7E0-4445-A5D2-80A2D4B1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74664B-3497-4049-AED1-174F88F4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00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3789DA-C1A1-4CBD-90B8-6214805D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E8BBA43-D813-4061-8F95-FA317779E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086B7D-38D8-499A-84CB-4310BE88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2365991-2DBE-41F0-9553-4E029A45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68CC9D-B8ED-4A0C-A884-37050D4A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831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79AA501-40E9-4DF7-82E1-09550DDD1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6F1BED0-E437-4584-AF26-BA23C72AE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503BC7C-8FA1-41A6-B080-158A085F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A067D07-ABD4-4512-8211-C5E83A21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DDC9FB1-48D8-4627-BB86-5AC2B1FE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058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079AEB-9D62-400F-9E0C-8EE2B128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0DB453-1D80-48B3-A58F-A7CFE41F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FF2872-BE08-45EC-91F9-C49E45DB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12AD53C-3D08-4664-B0D1-38595C90E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27BCCA-ECAB-417F-A939-996270DC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26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B49E79-0AA7-489D-AC7C-4B9B1DA8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6F09AF-0D6C-424C-BB21-B13405356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37DE85-B7D4-4871-9779-5873B770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AD55CA2-26C0-4276-B219-DF1E2B05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E586B1-407B-4F19-93B7-74480FF1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173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0937F-E19B-418C-B812-C11D88E2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57CFC7-6ADC-4902-BBD6-83608E105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01E866E-8665-46BA-83B4-2F3E2D2C3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135D71F-0C48-49D6-9AC1-3E33AA7D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C46E1A9-E836-42E7-A4D7-06D9531A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0719C7F-4CB2-41D0-9460-FBED071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776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54E233-EDA1-4269-B180-5B00E9D4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7B7F06D-5BB9-4C94-AFDF-6C8BA2E41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DC2F339-2F74-4703-A39C-20B8BCDEA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325C1E1-38F9-4DF3-ADBA-0C3E87FA9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DA104F-BEDC-449F-AB3F-4EE53BCE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4EED1A5-FBE8-41E3-90BE-5F5657A7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F58748D-5313-4F23-A177-8300FA7A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B5B13E6-C583-48E6-971B-3BA30201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31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7A16BB-1138-4261-8E3D-7D0CB612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8BCC631-74FC-45D6-91D0-BFD5548F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9B06147-196A-45FD-ABFC-DB380D02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3E8B41A-272A-4702-B228-54D31255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713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2058CBB-D196-44C6-A080-F3DF41F3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87C8B75-E65F-49E1-9971-9F8CA33C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8EE5CE3-4D79-4F35-849E-3F2330F2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543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2F2390-34EF-42B4-BCC0-C3CA5A38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FADAEF-0BA2-42AC-800B-D9AAD49C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0B75F89-6F20-4F22-9585-003243D8D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C456C89-F0A2-4984-AB00-BF62A230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CCE74CA-A69A-4A27-A7C7-B70B7A1A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1DAB44-F820-4C7F-A985-D21886BD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4357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06B527-1AC8-4A68-92AE-5426FADE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C02E44F8-3D12-4F4A-B605-7D2B02228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2F0CD71-F8F2-4668-B049-E654BCABA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1D60A86-80A1-4D04-8222-E9530D36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7992C1D-D7D1-419C-873C-20700982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E249E8D-2E18-433B-840F-5478E2F6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10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2D514C8-92E8-4DC0-8DFF-B24BAEF7C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B7AA13-3E4A-4612-9A0F-9B1AA8B23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752239D-35FE-4707-9A4D-CE2FF5F25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E1A94-4548-44B9-A4B6-395A200FEC96}" type="datetimeFigureOut">
              <a:rPr lang="hu-HU" smtClean="0"/>
              <a:t>2019. 05. 20.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21E60B1-A3F8-4372-8DBA-6E8908742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F95F334-D1B8-4849-9AB1-CF67E0984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D25D6-B749-4731-B280-78CCCF2A40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828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12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3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sv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">
            <a:hlinkClick r:id="" action="ppaction://media"/>
            <a:extLst>
              <a:ext uri="{FF2B5EF4-FFF2-40B4-BE49-F238E27FC236}">
                <a16:creationId xmlns:a16="http://schemas.microsoft.com/office/drawing/2014/main" id="{4BA1C5F7-A5CF-4F9E-A09E-F9ECCD775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0" y="18645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8214099-7EB0-4CA9-87A1-5848CDF26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64" y="1122363"/>
            <a:ext cx="12012550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Miskolci Egyetem</a:t>
            </a:r>
            <a:br>
              <a:rPr lang="hu-HU" b="1" dirty="0">
                <a:solidFill>
                  <a:schemeClr val="bg1"/>
                </a:solidFill>
              </a:rPr>
            </a:br>
            <a:r>
              <a:rPr lang="hu-HU" b="1" dirty="0">
                <a:solidFill>
                  <a:schemeClr val="bg1"/>
                </a:solidFill>
              </a:rPr>
              <a:t>FDSZ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E6756B-3742-4051-AE21-05F40505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445"/>
            <a:ext cx="9144000" cy="1655762"/>
          </a:xfrm>
        </p:spPr>
        <p:txBody>
          <a:bodyPr>
            <a:normAutofit/>
          </a:bodyPr>
          <a:lstStyle/>
          <a:p>
            <a:r>
              <a:rPr lang="hu-HU" sz="3200" dirty="0">
                <a:solidFill>
                  <a:schemeClr val="bg1"/>
                </a:solidFill>
              </a:rPr>
              <a:t>Önálló laboratórium, Varga Márton András</a:t>
            </a:r>
          </a:p>
          <a:p>
            <a:r>
              <a:rPr lang="hu-HU" sz="3200" dirty="0">
                <a:solidFill>
                  <a:schemeClr val="bg1"/>
                </a:solidFill>
              </a:rPr>
              <a:t>Kapcsolattartó és adminisztratív webalkalmazás</a:t>
            </a:r>
          </a:p>
        </p:txBody>
      </p:sp>
      <p:sp>
        <p:nvSpPr>
          <p:cNvPr id="5" name="Alcím 2">
            <a:extLst>
              <a:ext uri="{FF2B5EF4-FFF2-40B4-BE49-F238E27FC236}">
                <a16:creationId xmlns:a16="http://schemas.microsoft.com/office/drawing/2014/main" id="{E5BD7F2A-99BE-4D97-BEF9-955C02C1987D}"/>
              </a:ext>
            </a:extLst>
          </p:cNvPr>
          <p:cNvSpPr txBox="1">
            <a:spLocks/>
          </p:cNvSpPr>
          <p:nvPr/>
        </p:nvSpPr>
        <p:spPr>
          <a:xfrm>
            <a:off x="8154956" y="6255041"/>
            <a:ext cx="3949958" cy="51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solidFill>
                  <a:schemeClr val="bg1"/>
                </a:solidFill>
              </a:rPr>
              <a:t>Konzulens: Imre Gábor</a:t>
            </a:r>
          </a:p>
        </p:txBody>
      </p:sp>
      <p:pic>
        <p:nvPicPr>
          <p:cNvPr id="2050" name="Picture 2" descr="https://www.aut.bme.hu/Static/img/logo-bme-aut.png">
            <a:extLst>
              <a:ext uri="{FF2B5EF4-FFF2-40B4-BE49-F238E27FC236}">
                <a16:creationId xmlns:a16="http://schemas.microsoft.com/office/drawing/2014/main" id="{F7C7BA93-2977-4920-80A1-F93C58C8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  <a14:imgEffect>
                      <a14:colorTemperature colorTemp="8165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48512" cy="99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FB3B1B2-C1DC-4663-B833-DCF5FF73E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5588077"/>
            <a:ext cx="4342969" cy="1160698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BC72204-66D5-4C4B-B2CA-3C6D7EDAD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167" y="20385"/>
            <a:ext cx="1438930" cy="15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C725ED-3E11-45E6-BEFD-43F9F7FB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468" y="2341005"/>
            <a:ext cx="7751064" cy="1325563"/>
          </a:xfr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Köszönöm</a:t>
            </a:r>
            <a:r>
              <a:rPr lang="en-US" sz="48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4800" kern="1200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Figyelmet</a:t>
            </a:r>
            <a:endParaRPr lang="en-US" sz="48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0B1C6FE-D17B-4DA2-98A8-DC390391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4014357"/>
            <a:ext cx="7729728" cy="5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">
            <a:extLst>
              <a:ext uri="{FF2B5EF4-FFF2-40B4-BE49-F238E27FC236}">
                <a16:creationId xmlns:a16="http://schemas.microsoft.com/office/drawing/2014/main" id="{35872559-CE01-4B1B-B54D-7889731C6744}"/>
              </a:ext>
            </a:extLst>
          </p:cNvPr>
          <p:cNvSpPr txBox="1">
            <a:spLocks/>
          </p:cNvSpPr>
          <p:nvPr/>
        </p:nvSpPr>
        <p:spPr>
          <a:xfrm>
            <a:off x="1082187" y="873150"/>
            <a:ext cx="3727938" cy="1135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sym typeface="Wingdings" panose="05000000000000000000" pitchFamily="2" charset="2"/>
              </a:rPr>
              <a:t> Valós igények</a:t>
            </a:r>
            <a:endParaRPr lang="hu-HU" sz="3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B27E2AC-C0A4-487B-BD3C-6D3EDE30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5" y="212725"/>
            <a:ext cx="2889738" cy="1135429"/>
          </a:xfrm>
        </p:spPr>
        <p:txBody>
          <a:bodyPr>
            <a:normAutofit/>
          </a:bodyPr>
          <a:lstStyle/>
          <a:p>
            <a:r>
              <a:rPr lang="hu-HU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Motiváció</a:t>
            </a:r>
            <a:endParaRPr lang="hu-HU" sz="5400" dirty="0"/>
          </a:p>
        </p:txBody>
      </p:sp>
      <p:pic>
        <p:nvPicPr>
          <p:cNvPr id="2052" name="Picture 4" descr="KÃ©ptalÃ¡lat a kÃ¶vetkezÅre: âexcelâ">
            <a:extLst>
              <a:ext uri="{FF2B5EF4-FFF2-40B4-BE49-F238E27FC236}">
                <a16:creationId xmlns:a16="http://schemas.microsoft.com/office/drawing/2014/main" id="{3E0CCB2B-F3D1-4362-A034-FB54E3FD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940" y="318774"/>
            <a:ext cx="1029380" cy="10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662BBA1-F8A2-45C9-997B-434C8FB3D5C9}"/>
              </a:ext>
            </a:extLst>
          </p:cNvPr>
          <p:cNvSpPr txBox="1"/>
          <p:nvPr/>
        </p:nvSpPr>
        <p:spPr>
          <a:xfrm>
            <a:off x="134815" y="2228671"/>
            <a:ext cx="65707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600" dirty="0"/>
              <a:t>Adminisztráció megkönnyítésére alkalmas webalkalmazás készítése.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600" dirty="0"/>
              <a:t>Az FDSZ Vezetői által legyen üzemeltethető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600" dirty="0"/>
              <a:t>Modern felület, az FDSZ népszerűsítésének céljából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600" dirty="0"/>
              <a:t>Hírportáli feladatok ellátása.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600" dirty="0"/>
              <a:t>Kapcsolattartás megkönnyítése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600" dirty="0"/>
              <a:t>ME FDSZ Üdülő foglalásainak menedzselése, „Turnusos” koncepció kialakítása. 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0A7598F-8314-4FF3-A1E9-1C69863DF586}"/>
              </a:ext>
            </a:extLst>
          </p:cNvPr>
          <p:cNvSpPr txBox="1"/>
          <p:nvPr/>
        </p:nvSpPr>
        <p:spPr>
          <a:xfrm>
            <a:off x="8554320" y="318774"/>
            <a:ext cx="343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1992 tavaly nyugdíjas tagok.xls </a:t>
            </a: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2DD74F3F-FDBA-4B71-8511-27C129EFADB4}"/>
              </a:ext>
            </a:extLst>
          </p:cNvPr>
          <p:cNvGrpSpPr/>
          <p:nvPr/>
        </p:nvGrpSpPr>
        <p:grpSpPr>
          <a:xfrm>
            <a:off x="6600580" y="3636712"/>
            <a:ext cx="1848720" cy="2409113"/>
            <a:chOff x="6414028" y="4328733"/>
            <a:chExt cx="1848720" cy="2409113"/>
          </a:xfrm>
        </p:grpSpPr>
        <p:pic>
          <p:nvPicPr>
            <p:cNvPr id="2050" name="Picture 2" descr="KÃ©ptalÃ¡lat a kÃ¶vetkezÅre: âkockÃ¡s fÃ¼zetâ">
              <a:extLst>
                <a:ext uri="{FF2B5EF4-FFF2-40B4-BE49-F238E27FC236}">
                  <a16:creationId xmlns:a16="http://schemas.microsoft.com/office/drawing/2014/main" id="{6D01B016-F623-4C2D-A767-F88B58563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028" y="4328733"/>
              <a:ext cx="1848720" cy="240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Ábra 7" descr="Síró arc kitöltés nélkül">
              <a:extLst>
                <a:ext uri="{FF2B5EF4-FFF2-40B4-BE49-F238E27FC236}">
                  <a16:creationId xmlns:a16="http://schemas.microsoft.com/office/drawing/2014/main" id="{B7513418-8804-4BC6-AEB0-0B0A04BB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97736" y="5256543"/>
              <a:ext cx="1481303" cy="1481303"/>
            </a:xfrm>
            <a:prstGeom prst="rect">
              <a:avLst/>
            </a:prstGeom>
          </p:spPr>
        </p:pic>
      </p:grpSp>
      <p:pic>
        <p:nvPicPr>
          <p:cNvPr id="10" name="Kép 9" descr="A képen clipart látható&#10;&#10;Automatikusan generált leírás">
            <a:extLst>
              <a:ext uri="{FF2B5EF4-FFF2-40B4-BE49-F238E27FC236}">
                <a16:creationId xmlns:a16="http://schemas.microsoft.com/office/drawing/2014/main" id="{9802BFFE-0E05-4D4D-BF3C-54998379D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87" y="684126"/>
            <a:ext cx="562250" cy="562250"/>
          </a:xfrm>
          <a:prstGeom prst="rect">
            <a:avLst/>
          </a:prstGeom>
        </p:spPr>
      </p:pic>
      <p:pic>
        <p:nvPicPr>
          <p:cNvPr id="19" name="Kép 18" descr="A képen clipart látható&#10;&#10;Automatikusan generált leírás">
            <a:extLst>
              <a:ext uri="{FF2B5EF4-FFF2-40B4-BE49-F238E27FC236}">
                <a16:creationId xmlns:a16="http://schemas.microsoft.com/office/drawing/2014/main" id="{9F7A1D0A-D2FB-409E-84D8-542295D82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07" y="686253"/>
            <a:ext cx="562250" cy="562250"/>
          </a:xfrm>
          <a:prstGeom prst="rect">
            <a:avLst/>
          </a:prstGeom>
        </p:spPr>
      </p:pic>
      <p:pic>
        <p:nvPicPr>
          <p:cNvPr id="20" name="Kép 19" descr="A képen clipart látható&#10;&#10;Automatikusan generált leírás">
            <a:extLst>
              <a:ext uri="{FF2B5EF4-FFF2-40B4-BE49-F238E27FC236}">
                <a16:creationId xmlns:a16="http://schemas.microsoft.com/office/drawing/2014/main" id="{543286A5-5D67-45A4-BAB0-E5EFDE7B08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010" y="688339"/>
            <a:ext cx="562250" cy="562250"/>
          </a:xfrm>
          <a:prstGeom prst="rect">
            <a:avLst/>
          </a:prstGeom>
        </p:spPr>
      </p:pic>
      <p:pic>
        <p:nvPicPr>
          <p:cNvPr id="2056" name="Picture 8" descr="KÃ©ptalÃ¡lat a kÃ¶vetkezÅre: âweb alkalmazÃ¡sâ">
            <a:extLst>
              <a:ext uri="{FF2B5EF4-FFF2-40B4-BE49-F238E27FC236}">
                <a16:creationId xmlns:a16="http://schemas.microsoft.com/office/drawing/2014/main" id="{A314A038-1D01-4161-A0F3-8381A53B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510" y="1620154"/>
            <a:ext cx="349567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A131712-3761-4882-A878-48E69A708D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169" y="52359"/>
            <a:ext cx="1823652" cy="1736053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5E156C4A-63C4-4A3E-A62E-54C5BBCD0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325385"/>
            <a:ext cx="12192000" cy="5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Ã©ptalÃ¡lat a kÃ¶vetkezÅre: âmavenâ">
            <a:extLst>
              <a:ext uri="{FF2B5EF4-FFF2-40B4-BE49-F238E27FC236}">
                <a16:creationId xmlns:a16="http://schemas.microsoft.com/office/drawing/2014/main" id="{2596DF93-04F9-405C-8B82-FBF2E08D8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t="30585" r="8329" b="19028"/>
          <a:stretch/>
        </p:blipFill>
        <p:spPr bwMode="auto">
          <a:xfrm>
            <a:off x="7230359" y="3683329"/>
            <a:ext cx="865392" cy="31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KÃ©ptalÃ¡lat a kÃ¶vetkezÅre: âDTOâ">
            <a:extLst>
              <a:ext uri="{FF2B5EF4-FFF2-40B4-BE49-F238E27FC236}">
                <a16:creationId xmlns:a16="http://schemas.microsoft.com/office/drawing/2014/main" id="{4BD610ED-5FB4-4900-AAB0-1D8158CB2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1" b="24818"/>
          <a:stretch/>
        </p:blipFill>
        <p:spPr bwMode="auto">
          <a:xfrm>
            <a:off x="8749945" y="3060194"/>
            <a:ext cx="1039556" cy="5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KÃ©ptalÃ¡lat a kÃ¶vetkezÅre: âspring securityâ">
            <a:extLst>
              <a:ext uri="{FF2B5EF4-FFF2-40B4-BE49-F238E27FC236}">
                <a16:creationId xmlns:a16="http://schemas.microsoft.com/office/drawing/2014/main" id="{482C3698-FE94-40ED-995D-92089C907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1" t="35555" r="16138" b="19740"/>
          <a:stretch/>
        </p:blipFill>
        <p:spPr bwMode="auto">
          <a:xfrm>
            <a:off x="9919917" y="2879778"/>
            <a:ext cx="19420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Ã©ptalÃ¡lat a kÃ¶vetkezÅre: âMySqlâ">
            <a:extLst>
              <a:ext uri="{FF2B5EF4-FFF2-40B4-BE49-F238E27FC236}">
                <a16:creationId xmlns:a16="http://schemas.microsoft.com/office/drawing/2014/main" id="{F8914A50-10F5-4A4E-9CB8-5BA6A67F9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54" y="5013450"/>
            <a:ext cx="2479368" cy="127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B68B2D9-63B7-47EE-8E5E-EEDEC8263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9325" y="3606634"/>
            <a:ext cx="1448308" cy="1448308"/>
          </a:xfrm>
          <a:prstGeom prst="rect">
            <a:avLst/>
          </a:prstGeom>
        </p:spPr>
      </p:pic>
      <p:pic>
        <p:nvPicPr>
          <p:cNvPr id="1028" name="Picture 4" descr="KÃ©ptalÃ¡lat a kÃ¶vetkezÅre: âjavaâ">
            <a:extLst>
              <a:ext uri="{FF2B5EF4-FFF2-40B4-BE49-F238E27FC236}">
                <a16:creationId xmlns:a16="http://schemas.microsoft.com/office/drawing/2014/main" id="{EE39AA09-57C7-4EAB-A351-5CC0FE5FB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99" y="3673664"/>
            <a:ext cx="780569" cy="142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59D9135-D2D6-4AB1-9BB0-F17D31A41E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271" y="4059732"/>
            <a:ext cx="1766721" cy="886337"/>
          </a:xfrm>
          <a:prstGeom prst="rect">
            <a:avLst/>
          </a:prstGeom>
        </p:spPr>
      </p:pic>
      <p:pic>
        <p:nvPicPr>
          <p:cNvPr id="9" name="Ábra 8">
            <a:extLst>
              <a:ext uri="{FF2B5EF4-FFF2-40B4-BE49-F238E27FC236}">
                <a16:creationId xmlns:a16="http://schemas.microsoft.com/office/drawing/2014/main" id="{71930333-FD9B-4B61-B8AA-653AE6CB29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3375" y="5049713"/>
            <a:ext cx="3381375" cy="901700"/>
          </a:xfrm>
          <a:prstGeom prst="rect">
            <a:avLst/>
          </a:prstGeom>
        </p:spPr>
      </p:pic>
      <p:pic>
        <p:nvPicPr>
          <p:cNvPr id="1038" name="Picture 14" descr="KapcsolÃ³dÃ³ kÃ©p">
            <a:extLst>
              <a:ext uri="{FF2B5EF4-FFF2-40B4-BE49-F238E27FC236}">
                <a16:creationId xmlns:a16="http://schemas.microsoft.com/office/drawing/2014/main" id="{838499AE-6E98-46C5-AA32-8ABE02825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883" y="170972"/>
            <a:ext cx="3619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A67ABBD-81ED-4793-AECA-451CCA8B5AC9}"/>
              </a:ext>
            </a:extLst>
          </p:cNvPr>
          <p:cNvGrpSpPr/>
          <p:nvPr/>
        </p:nvGrpSpPr>
        <p:grpSpPr>
          <a:xfrm>
            <a:off x="7076210" y="1237468"/>
            <a:ext cx="4842412" cy="1686711"/>
            <a:chOff x="3989240" y="2431245"/>
            <a:chExt cx="4842412" cy="1686711"/>
          </a:xfrm>
        </p:grpSpPr>
        <p:pic>
          <p:nvPicPr>
            <p:cNvPr id="1030" name="Picture 6" descr="KÃ©ptalÃ¡lat a kÃ¶vetkezÅre: âSpring Bootâ">
              <a:extLst>
                <a:ext uri="{FF2B5EF4-FFF2-40B4-BE49-F238E27FC236}">
                  <a16:creationId xmlns:a16="http://schemas.microsoft.com/office/drawing/2014/main" id="{02DCF33A-2C67-4428-9FF1-4C86ACE800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41"/>
            <a:stretch/>
          </p:blipFill>
          <p:spPr bwMode="auto">
            <a:xfrm>
              <a:off x="3989240" y="2786027"/>
              <a:ext cx="2211536" cy="103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KÃ©ptalÃ¡lat a kÃ¶vetkezÅre: âtypescriptâ">
              <a:extLst>
                <a:ext uri="{FF2B5EF4-FFF2-40B4-BE49-F238E27FC236}">
                  <a16:creationId xmlns:a16="http://schemas.microsoft.com/office/drawing/2014/main" id="{7CDF1CB7-469F-4CEB-9555-FC5459673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7846" y1="34595" x2="17846" y2="34595"/>
                          <a14:foregroundMark x1="33280" y1="34595" x2="33280" y2="34595"/>
                          <a14:foregroundMark x1="25080" y1="47838" x2="25080" y2="478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6154" y="2431245"/>
              <a:ext cx="2835498" cy="168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Kép 19">
            <a:extLst>
              <a:ext uri="{FF2B5EF4-FFF2-40B4-BE49-F238E27FC236}">
                <a16:creationId xmlns:a16="http://schemas.microsoft.com/office/drawing/2014/main" id="{989AE8EB-87DC-4CCF-8092-97BD935761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26894" y="3243759"/>
            <a:ext cx="1353447" cy="315301"/>
          </a:xfrm>
          <a:prstGeom prst="rect">
            <a:avLst/>
          </a:prstGeom>
        </p:spPr>
      </p:pic>
      <p:sp>
        <p:nvSpPr>
          <p:cNvPr id="11" name="AutoShape 24" descr="KÃ©ptalÃ¡lat a kÃ¶vetkezÅre: âjwtâ">
            <a:extLst>
              <a:ext uri="{FF2B5EF4-FFF2-40B4-BE49-F238E27FC236}">
                <a16:creationId xmlns:a16="http://schemas.microsoft.com/office/drawing/2014/main" id="{AD110DD6-44E0-44E2-A15A-830EADFFE6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84701" y="14844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52" name="Picture 28" descr="KÃ©ptalÃ¡lat a kÃ¶vetkezÅre: âjwt logoâ">
            <a:extLst>
              <a:ext uri="{FF2B5EF4-FFF2-40B4-BE49-F238E27FC236}">
                <a16:creationId xmlns:a16="http://schemas.microsoft.com/office/drawing/2014/main" id="{5A577410-2E07-442E-9A5E-CC4F963EB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801" y="3600355"/>
            <a:ext cx="1300617" cy="39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KapcsolÃ³dÃ³ kÃ©p">
            <a:extLst>
              <a:ext uri="{FF2B5EF4-FFF2-40B4-BE49-F238E27FC236}">
                <a16:creationId xmlns:a16="http://schemas.microsoft.com/office/drawing/2014/main" id="{C8D97099-32E1-451B-9E98-3ED2F52B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708" y="490582"/>
            <a:ext cx="997299" cy="9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87D03E67-5889-4664-AC86-4AD423ECDA97}"/>
              </a:ext>
            </a:extLst>
          </p:cNvPr>
          <p:cNvGrpSpPr/>
          <p:nvPr/>
        </p:nvGrpSpPr>
        <p:grpSpPr>
          <a:xfrm>
            <a:off x="334364" y="191836"/>
            <a:ext cx="4933950" cy="1445051"/>
            <a:chOff x="171450" y="97237"/>
            <a:chExt cx="4933950" cy="1445051"/>
          </a:xfrm>
        </p:grpSpPr>
        <p:sp>
          <p:nvSpPr>
            <p:cNvPr id="27" name="Cím 1">
              <a:extLst>
                <a:ext uri="{FF2B5EF4-FFF2-40B4-BE49-F238E27FC236}">
                  <a16:creationId xmlns:a16="http://schemas.microsoft.com/office/drawing/2014/main" id="{1CFDFB26-DC84-44D2-BA3A-64E1BC21F65E}"/>
                </a:ext>
              </a:extLst>
            </p:cNvPr>
            <p:cNvSpPr txBox="1">
              <a:spLocks/>
            </p:cNvSpPr>
            <p:nvPr/>
          </p:nvSpPr>
          <p:spPr>
            <a:xfrm>
              <a:off x="171450" y="97237"/>
              <a:ext cx="4933950" cy="9017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hu-HU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Az új webalkalmazás</a:t>
              </a:r>
            </a:p>
          </p:txBody>
        </p:sp>
        <p:sp>
          <p:nvSpPr>
            <p:cNvPr id="30" name="Cím 1">
              <a:extLst>
                <a:ext uri="{FF2B5EF4-FFF2-40B4-BE49-F238E27FC236}">
                  <a16:creationId xmlns:a16="http://schemas.microsoft.com/office/drawing/2014/main" id="{5385319E-B8DF-4335-96A9-70DBD47EDF9B}"/>
                </a:ext>
              </a:extLst>
            </p:cNvPr>
            <p:cNvSpPr txBox="1">
              <a:spLocks/>
            </p:cNvSpPr>
            <p:nvPr/>
          </p:nvSpPr>
          <p:spPr>
            <a:xfrm>
              <a:off x="377263" y="640588"/>
              <a:ext cx="4522323" cy="9017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hu-HU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Felhasznált technológiái</a:t>
              </a:r>
            </a:p>
          </p:txBody>
        </p: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749D015-A6F8-423F-8DF6-5A23455915A6}"/>
              </a:ext>
            </a:extLst>
          </p:cNvPr>
          <p:cNvSpPr txBox="1"/>
          <p:nvPr/>
        </p:nvSpPr>
        <p:spPr>
          <a:xfrm>
            <a:off x="223282" y="1817709"/>
            <a:ext cx="66852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600" dirty="0" err="1"/>
              <a:t>MySql</a:t>
            </a:r>
            <a:r>
              <a:rPr lang="hu-HU" sz="2600" dirty="0"/>
              <a:t> adatbázist használtam </a:t>
            </a:r>
            <a:r>
              <a:rPr lang="hu-HU" sz="2600" dirty="0" err="1"/>
              <a:t>docker</a:t>
            </a:r>
            <a:r>
              <a:rPr lang="hu-HU" sz="2600" dirty="0"/>
              <a:t> konténerből és  </a:t>
            </a:r>
            <a:r>
              <a:rPr lang="hu-HU" sz="2600" dirty="0" err="1"/>
              <a:t>Hibernate</a:t>
            </a:r>
            <a:r>
              <a:rPr lang="hu-HU" sz="2600" dirty="0"/>
              <a:t> ORM-</a:t>
            </a:r>
            <a:r>
              <a:rPr lang="hu-HU" sz="2600" dirty="0" err="1"/>
              <a:t>et</a:t>
            </a:r>
            <a:r>
              <a:rPr lang="hu-HU" sz="2600" dirty="0"/>
              <a:t> a tranzakciókezeléshez.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600" dirty="0"/>
              <a:t>Java + </a:t>
            </a:r>
            <a:r>
              <a:rPr lang="hu-HU" sz="2600" dirty="0" err="1"/>
              <a:t>Srping</a:t>
            </a:r>
            <a:r>
              <a:rPr lang="hu-HU" sz="2600" dirty="0"/>
              <a:t> Boot backend az üzleti logikához.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600" dirty="0"/>
              <a:t>Spring </a:t>
            </a:r>
            <a:r>
              <a:rPr lang="hu-HU" sz="2600" dirty="0" err="1"/>
              <a:t>Security</a:t>
            </a:r>
            <a:r>
              <a:rPr lang="hu-HU" sz="2600" dirty="0"/>
              <a:t>  + JWT az </a:t>
            </a:r>
            <a:r>
              <a:rPr lang="hu-HU" sz="2600" dirty="0" err="1"/>
              <a:t>autentikációhoz</a:t>
            </a:r>
            <a:endParaRPr lang="hu-HU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600" dirty="0" err="1"/>
              <a:t>Angular</a:t>
            </a:r>
            <a:r>
              <a:rPr lang="hu-HU" sz="2600" dirty="0"/>
              <a:t> + </a:t>
            </a:r>
            <a:r>
              <a:rPr lang="hu-HU" sz="2600" dirty="0" err="1"/>
              <a:t>TypeScript</a:t>
            </a:r>
            <a:r>
              <a:rPr lang="hu-HU" sz="2600" dirty="0"/>
              <a:t> frontend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600" dirty="0" err="1"/>
              <a:t>Bootstrap</a:t>
            </a:r>
            <a:r>
              <a:rPr lang="hu-HU" sz="2600" dirty="0"/>
              <a:t> design</a:t>
            </a: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79744344-E78C-40D3-A49D-D9FE4AFB1C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325385"/>
            <a:ext cx="12192000" cy="5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9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02780E-87B3-47B9-AD20-54F51065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462" y="91845"/>
            <a:ext cx="1844170" cy="881955"/>
          </a:xfrm>
        </p:spPr>
        <p:txBody>
          <a:bodyPr/>
          <a:lstStyle/>
          <a:p>
            <a:r>
              <a:rPr lang="hu-H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Modell</a:t>
            </a:r>
            <a:endParaRPr lang="hu-HU" dirty="0"/>
          </a:p>
        </p:txBody>
      </p:sp>
      <p:pic>
        <p:nvPicPr>
          <p:cNvPr id="33" name="Kép 32">
            <a:extLst>
              <a:ext uri="{FF2B5EF4-FFF2-40B4-BE49-F238E27FC236}">
                <a16:creationId xmlns:a16="http://schemas.microsoft.com/office/drawing/2014/main" id="{6099B3D1-DC34-4D09-807E-A1331762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5385"/>
            <a:ext cx="12192000" cy="55125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C0AF0EC-F370-4152-9182-4716751E0208}"/>
              </a:ext>
            </a:extLst>
          </p:cNvPr>
          <p:cNvSpPr txBox="1"/>
          <p:nvPr/>
        </p:nvSpPr>
        <p:spPr>
          <a:xfrm>
            <a:off x="197962" y="973800"/>
            <a:ext cx="442117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dirty="0"/>
              <a:t>Jól látható, hogy az alkalmazás fő feladata az adminisztráció, így a legtöbb függőség a felhasználó körül alakul ki.</a:t>
            </a:r>
          </a:p>
          <a:p>
            <a:pPr>
              <a:spcAft>
                <a:spcPts val="600"/>
              </a:spcAft>
            </a:pPr>
            <a:r>
              <a:rPr lang="hu-HU" dirty="0"/>
              <a:t>A „turnusos” foglalás lényege, hogy a szolgáltató (FDSZ) üdülési időpontokat határoz meg, amelyek közül választhatnak a tagok.</a:t>
            </a:r>
          </a:p>
          <a:p>
            <a:pPr>
              <a:spcAft>
                <a:spcPts val="600"/>
              </a:spcAft>
            </a:pPr>
            <a:r>
              <a:rPr lang="hu-HU" dirty="0"/>
              <a:t>Az üzleti logika megjelenését a modellben igyekeztem minimum szinten tartani. Minél rugalmasabb adatmodellt igyekeztem kialakítani.</a:t>
            </a:r>
          </a:p>
          <a:p>
            <a:pPr>
              <a:spcAft>
                <a:spcPts val="600"/>
              </a:spcAft>
            </a:pPr>
            <a:r>
              <a:rPr lang="hu-HU" dirty="0"/>
              <a:t>Ezért van a </a:t>
            </a:r>
            <a:r>
              <a:rPr lang="hu-HU" dirty="0" err="1"/>
              <a:t>Reservation-nek</a:t>
            </a:r>
            <a:r>
              <a:rPr lang="hu-HU" dirty="0"/>
              <a:t> időpontja illetve a modellből nincs kikényszerítve, hogy a tagok (</a:t>
            </a:r>
            <a:r>
              <a:rPr lang="hu-HU" dirty="0" err="1"/>
              <a:t>cilent</a:t>
            </a:r>
            <a:r>
              <a:rPr lang="hu-HU" dirty="0"/>
              <a:t>) egymás között nem válthatnak üzenetet.</a:t>
            </a:r>
          </a:p>
          <a:p>
            <a:pPr>
              <a:spcAft>
                <a:spcPts val="600"/>
              </a:spcAft>
            </a:pPr>
            <a:r>
              <a:rPr lang="hu-HU" dirty="0"/>
              <a:t>Viszont posztokat módosítani, foglalásokat kezelni, csak regisztrált (</a:t>
            </a:r>
            <a:r>
              <a:rPr lang="hu-HU" dirty="0" err="1"/>
              <a:t>admin</a:t>
            </a:r>
            <a:r>
              <a:rPr lang="hu-HU" dirty="0"/>
              <a:t>) tagoknak van joga.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A20D5B2-D23D-42F0-B5A6-624117AC5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62" y="318645"/>
            <a:ext cx="73056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BDF56D38-94E5-4A45-A76C-914C339D3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179" y="641023"/>
            <a:ext cx="5344944" cy="2593613"/>
          </a:xfrm>
          <a:prstGeom prst="rect">
            <a:avLst/>
          </a:prstGeom>
        </p:spPr>
      </p:pic>
      <p:pic>
        <p:nvPicPr>
          <p:cNvPr id="1030" name="Picture 6" descr="KÃ©ptalÃ¡lat a kÃ¶vetkezÅre: âspring bootâ">
            <a:extLst>
              <a:ext uri="{FF2B5EF4-FFF2-40B4-BE49-F238E27FC236}">
                <a16:creationId xmlns:a16="http://schemas.microsoft.com/office/drawing/2014/main" id="{D2677EF1-37CA-4917-A5F9-916B9E7A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920" y1="51212" x2="37920" y2="51212"/>
                        <a14:foregroundMark x1="39811" y1="50303" x2="41492" y2="62424"/>
                        <a14:foregroundMark x1="47899" y1="60606" x2="57773" y2="54242"/>
                        <a14:foregroundMark x1="61345" y1="60606" x2="44538" y2="51212"/>
                        <a14:foregroundMark x1="44538" y1="51212" x2="62710" y2="62424"/>
                        <a14:foregroundMark x1="62710" y1="62424" x2="79307" y2="61515"/>
                        <a14:foregroundMark x1="79307" y1="61515" x2="45903" y2="45758"/>
                        <a14:foregroundMark x1="45903" y1="45758" x2="79937" y2="54545"/>
                        <a14:foregroundMark x1="79937" y1="54545" x2="62605" y2="56970"/>
                        <a14:foregroundMark x1="62605" y1="56970" x2="80357" y2="54242"/>
                        <a14:foregroundMark x1="80357" y1="54242" x2="51366" y2="65152"/>
                        <a14:foregroundMark x1="79307" y1="50303" x2="79937" y2="66061"/>
                        <a14:foregroundMark x1="82248" y1="58788" x2="66176" y2="44848"/>
                        <a14:foregroundMark x1="66176" y1="44848" x2="83403" y2="49394"/>
                        <a14:foregroundMark x1="83403" y1="49394" x2="66912" y2="46970"/>
                        <a14:foregroundMark x1="66912" y1="46970" x2="78361" y2="48485"/>
                        <a14:foregroundMark x1="36660" y1="42121" x2="50735" y2="66061"/>
                        <a14:foregroundMark x1="50735" y1="66061" x2="67752" y2="68788"/>
                        <a14:foregroundMark x1="67752" y1="68788" x2="83193" y2="52121"/>
                        <a14:foregroundMark x1="83193" y1="52121" x2="36029" y2="45758"/>
                        <a14:foregroundMark x1="34979" y1="42121" x2="48739" y2="68485"/>
                        <a14:foregroundMark x1="48739" y1="68485" x2="34454" y2="44848"/>
                        <a14:foregroundMark x1="34454" y1="44848" x2="34349" y2="44848"/>
                        <a14:foregroundMark x1="34034" y1="74545" x2="34034" y2="71818"/>
                        <a14:foregroundMark x1="44958" y1="73636" x2="36029" y2="54242"/>
                        <a14:foregroundMark x1="46534" y1="56061" x2="81092" y2="51212"/>
                        <a14:foregroundMark x1="81092" y1="51212" x2="79937" y2="43939"/>
                        <a14:foregroundMark x1="80882" y1="54242" x2="81197" y2="60606"/>
                        <a14:foregroundMark x1="83193" y1="66061" x2="79622" y2="70909"/>
                        <a14:foregroundMark x1="42122" y1="67879" x2="34034" y2="53030"/>
                        <a14:foregroundMark x1="33718" y1="54242" x2="44013" y2="73636"/>
                        <a14:foregroundMark x1="45903" y1="55152" x2="27626" y2="54242"/>
                        <a14:foregroundMark x1="27626" y1="54242" x2="40756" y2="81818"/>
                        <a14:foregroundMark x1="40756" y1="81818" x2="45588" y2="58788"/>
                        <a14:foregroundMark x1="13550" y1="29091" x2="15756" y2="76364"/>
                        <a14:foregroundMark x1="15756" y1="76364" x2="32983" y2="76364"/>
                        <a14:foregroundMark x1="32983" y1="76364" x2="32038" y2="29091"/>
                        <a14:foregroundMark x1="32038" y1="29091" x2="12185" y2="27273"/>
                        <a14:foregroundMark x1="68697" y1="30909" x2="42437" y2="50303"/>
                        <a14:foregroundMark x1="42437" y1="50303" x2="57773" y2="33636"/>
                        <a14:foregroundMark x1="57773" y1="33636" x2="66492" y2="3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58" y="-986"/>
            <a:ext cx="38240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102780E-87B3-47B9-AD20-54F51065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877" y="1"/>
            <a:ext cx="2971479" cy="747318"/>
          </a:xfrm>
        </p:spPr>
        <p:txBody>
          <a:bodyPr/>
          <a:lstStyle/>
          <a:p>
            <a:r>
              <a:rPr lang="hu-H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Architektúra</a:t>
            </a:r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AF85E56B-C6F5-45F0-9F13-D2B996CC8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5385"/>
            <a:ext cx="12192000" cy="551259"/>
          </a:xfrm>
          <a:prstGeom prst="rect">
            <a:avLst/>
          </a:prstGeom>
        </p:spPr>
      </p:pic>
      <p:pic>
        <p:nvPicPr>
          <p:cNvPr id="1026" name="Picture 2" descr="KÃ©ptalÃ¡lat a kÃ¶vetkezÅre: âcontroller service repositoryâ">
            <a:extLst>
              <a:ext uri="{FF2B5EF4-FFF2-40B4-BE49-F238E27FC236}">
                <a16:creationId xmlns:a16="http://schemas.microsoft.com/office/drawing/2014/main" id="{9B214CE4-31BB-48C1-99E8-91204E00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19" y="3159460"/>
            <a:ext cx="6444631" cy="316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7BC5A35-5B22-46E5-8CCD-DD8BAE26E8EF}"/>
              </a:ext>
            </a:extLst>
          </p:cNvPr>
          <p:cNvSpPr txBox="1"/>
          <p:nvPr/>
        </p:nvSpPr>
        <p:spPr>
          <a:xfrm>
            <a:off x="238982" y="783667"/>
            <a:ext cx="5063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„Klasszikusnak” nevezhető 3 rétegű architektúrát alkalmaztam (Frontend, Backend, </a:t>
            </a:r>
            <a:r>
              <a:rPr lang="hu-HU" sz="2400" dirty="0" err="1"/>
              <a:t>Database</a:t>
            </a:r>
            <a:r>
              <a:rPr lang="hu-HU" sz="2400" dirty="0"/>
              <a:t>) Az alkalmazás eleget tesz a </a:t>
            </a:r>
            <a:r>
              <a:rPr lang="hu-HU" sz="2400" dirty="0" err="1"/>
              <a:t>RESTful</a:t>
            </a:r>
            <a:r>
              <a:rPr lang="hu-HU" sz="2400" dirty="0"/>
              <a:t> megközelítésnek.</a:t>
            </a:r>
          </a:p>
          <a:p>
            <a:endParaRPr lang="hu-HU" sz="2400" dirty="0"/>
          </a:p>
          <a:p>
            <a:endParaRPr lang="hu-HU" sz="24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CC42302-8FB6-4BEF-87FB-86B5FB2F5121}"/>
              </a:ext>
            </a:extLst>
          </p:cNvPr>
          <p:cNvSpPr txBox="1"/>
          <p:nvPr/>
        </p:nvSpPr>
        <p:spPr>
          <a:xfrm>
            <a:off x="277523" y="4171690"/>
            <a:ext cx="5024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Az API elérhetőségéhez és dokumentálásához az </a:t>
            </a:r>
            <a:r>
              <a:rPr lang="hu-HU" sz="2400" dirty="0" err="1"/>
              <a:t>OpenAPI</a:t>
            </a:r>
            <a:r>
              <a:rPr lang="hu-HU" sz="2400" dirty="0"/>
              <a:t> 3 specifikációját követtem. Az API közvetlenül elérhető a „</a:t>
            </a:r>
            <a:r>
              <a:rPr lang="hu-HU" sz="2400" dirty="0" err="1"/>
              <a:t>Swagger-ui</a:t>
            </a:r>
            <a:r>
              <a:rPr lang="hu-HU" sz="2400" dirty="0"/>
              <a:t>”-</a:t>
            </a:r>
            <a:r>
              <a:rPr lang="hu-HU" sz="2400" dirty="0" err="1"/>
              <a:t>on</a:t>
            </a:r>
            <a:r>
              <a:rPr lang="hu-HU" sz="2400" dirty="0"/>
              <a:t> keresztül, amit a </a:t>
            </a:r>
            <a:r>
              <a:rPr lang="hu-HU" sz="2400" dirty="0" err="1"/>
              <a:t>spring-fox</a:t>
            </a:r>
            <a:r>
              <a:rPr lang="hu-HU" sz="2400" dirty="0"/>
              <a:t> generál.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3AC2769-C8CF-400D-A18A-3407F2436C73}"/>
              </a:ext>
            </a:extLst>
          </p:cNvPr>
          <p:cNvSpPr txBox="1"/>
          <p:nvPr/>
        </p:nvSpPr>
        <p:spPr>
          <a:xfrm>
            <a:off x="277522" y="2494679"/>
            <a:ext cx="4467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A Backenden a Spring Boot által is ajánlott </a:t>
            </a:r>
            <a:r>
              <a:rPr lang="hu-HU" sz="2400" dirty="0" err="1"/>
              <a:t>Presentation</a:t>
            </a:r>
            <a:r>
              <a:rPr lang="hu-HU" sz="2400" dirty="0"/>
              <a:t> – Service – </a:t>
            </a:r>
            <a:r>
              <a:rPr lang="hu-HU" sz="2400" dirty="0" err="1"/>
              <a:t>Persistence</a:t>
            </a:r>
            <a:r>
              <a:rPr lang="hu-HU" sz="2400" dirty="0"/>
              <a:t> 3 rétegű környeztet alakítottam ki.</a:t>
            </a:r>
          </a:p>
        </p:txBody>
      </p:sp>
    </p:spTree>
    <p:extLst>
      <p:ext uri="{BB962C8B-B14F-4D97-AF65-F5344CB8AC3E}">
        <p14:creationId xmlns:p14="http://schemas.microsoft.com/office/powerpoint/2010/main" val="422087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4AFEB97F-5235-4CDB-864A-5C973CC48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11"/>
          <a:stretch/>
        </p:blipFill>
        <p:spPr>
          <a:xfrm>
            <a:off x="37890" y="0"/>
            <a:ext cx="3476625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99C5B56-CC5D-434A-9FC3-058C480D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393" y="67081"/>
            <a:ext cx="6524135" cy="813226"/>
          </a:xfrm>
        </p:spPr>
        <p:txBody>
          <a:bodyPr>
            <a:normAutofit/>
          </a:bodyPr>
          <a:lstStyle/>
          <a:p>
            <a:r>
              <a:rPr lang="hu-HU" sz="4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RESTful</a:t>
            </a:r>
            <a:r>
              <a:rPr lang="hu-HU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</a:t>
            </a:r>
            <a:r>
              <a:rPr lang="hu-HU" sz="4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Services</a:t>
            </a:r>
            <a:r>
              <a:rPr lang="hu-HU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</a:t>
            </a:r>
            <a:r>
              <a:rPr lang="hu-HU" sz="4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Repositories</a:t>
            </a:r>
            <a:endParaRPr lang="hu-HU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6E1D06E-B1F8-4301-8E45-24470853B0CB}"/>
              </a:ext>
            </a:extLst>
          </p:cNvPr>
          <p:cNvSpPr txBox="1"/>
          <p:nvPr/>
        </p:nvSpPr>
        <p:spPr>
          <a:xfrm>
            <a:off x="2598961" y="967220"/>
            <a:ext cx="528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400" dirty="0"/>
              <a:t>A </a:t>
            </a:r>
            <a:r>
              <a:rPr lang="hu-HU" sz="2400" dirty="0" err="1"/>
              <a:t>RestFul</a:t>
            </a:r>
            <a:r>
              <a:rPr lang="hu-HU" sz="2400" dirty="0"/>
              <a:t> koncepciónak eleget téve, az „</a:t>
            </a:r>
            <a:r>
              <a:rPr lang="hu-HU" sz="2400" i="1" dirty="0" err="1"/>
              <a:t>endpoint</a:t>
            </a:r>
            <a:r>
              <a:rPr lang="hu-HU" sz="2400" i="1" dirty="0"/>
              <a:t>”-</a:t>
            </a:r>
            <a:r>
              <a:rPr lang="hu-HU" sz="2400" dirty="0"/>
              <a:t>ok csak az „erőforrások” elérésére szolgálnak. (1-2 sor) 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6303CD32-68ED-45D0-84A3-BEB057B6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94" y="2577137"/>
            <a:ext cx="8256284" cy="3921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94055374-DD5E-4FE8-8CE8-8B4EFA0BBF45}"/>
              </a:ext>
            </a:extLst>
          </p:cNvPr>
          <p:cNvSpPr txBox="1"/>
          <p:nvPr/>
        </p:nvSpPr>
        <p:spPr>
          <a:xfrm>
            <a:off x="6218460" y="2490224"/>
            <a:ext cx="528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400" dirty="0"/>
              <a:t>Az üzleti logikát a Service rétegben implementáltam. Igyekeztem kialakítani egy „1 Entitás / 1 Service” elvet.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060C03B-B4B3-45C5-BA59-1A7F70B6883F}"/>
              </a:ext>
            </a:extLst>
          </p:cNvPr>
          <p:cNvSpPr txBox="1"/>
          <p:nvPr/>
        </p:nvSpPr>
        <p:spPr>
          <a:xfrm>
            <a:off x="201108" y="2764777"/>
            <a:ext cx="4116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A DAO minta helyett, a Spring </a:t>
            </a:r>
            <a:r>
              <a:rPr lang="hu-HU" sz="2400" dirty="0" err="1"/>
              <a:t>CrudRepository</a:t>
            </a:r>
            <a:r>
              <a:rPr lang="hu-HU" sz="2400" dirty="0"/>
              <a:t>&lt;ID, T&gt; megoldását használtam az adateléréshez.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78606392-8159-4562-966A-FF1C6CBCF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711" y="3980108"/>
            <a:ext cx="8979767" cy="270733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EB5E0A3A-001C-484D-B13B-CD1F2D254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5385"/>
            <a:ext cx="12192000" cy="5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5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539EA0D3-03DE-45D6-825E-12375A6C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1" y="1742061"/>
            <a:ext cx="7169588" cy="3752036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E2AB8B9-C387-4EA3-8AA8-EB077DDA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" y="4616029"/>
            <a:ext cx="5188717" cy="102341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FECB1AA-FC17-4C16-BD20-2F9D6B8C7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91" y="1239810"/>
            <a:ext cx="10839450" cy="2695575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463C5405-ECEC-44CE-8C65-6BE767A1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6" y="113122"/>
            <a:ext cx="4257701" cy="944153"/>
          </a:xfrm>
        </p:spPr>
        <p:txBody>
          <a:bodyPr>
            <a:normAutofit/>
          </a:bodyPr>
          <a:lstStyle/>
          <a:p>
            <a:r>
              <a:rPr lang="hu-HU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Spring </a:t>
            </a:r>
            <a:r>
              <a:rPr lang="hu-HU" sz="4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Security</a:t>
            </a:r>
            <a:r>
              <a:rPr lang="hu-HU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JWT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B306E5BD-649F-41E3-9A68-26DB63AE7E44}"/>
              </a:ext>
            </a:extLst>
          </p:cNvPr>
          <p:cNvSpPr txBox="1"/>
          <p:nvPr/>
        </p:nvSpPr>
        <p:spPr>
          <a:xfrm>
            <a:off x="4521799" y="1150486"/>
            <a:ext cx="6851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A REST </a:t>
            </a:r>
            <a:r>
              <a:rPr lang="hu-HU" sz="2400" dirty="0" err="1"/>
              <a:t>endpointokat</a:t>
            </a:r>
            <a:r>
              <a:rPr lang="hu-HU" sz="2400" dirty="0"/>
              <a:t> alapjaiban véve </a:t>
            </a:r>
            <a:r>
              <a:rPr lang="hu-HU" sz="2400" dirty="0" err="1"/>
              <a:t>autentikációhoz</a:t>
            </a:r>
            <a:r>
              <a:rPr lang="hu-HU" sz="2400" dirty="0"/>
              <a:t> illetve </a:t>
            </a:r>
            <a:r>
              <a:rPr lang="hu-HU" sz="2400" dirty="0" err="1"/>
              <a:t>autorizációhoz</a:t>
            </a:r>
            <a:r>
              <a:rPr lang="hu-HU" sz="2400" dirty="0"/>
              <a:t> kötöttem. Néhány kivételre viszont szükség volt. Illetve a </a:t>
            </a:r>
            <a:r>
              <a:rPr lang="hu-HU" sz="2400" dirty="0" err="1"/>
              <a:t>swaggert</a:t>
            </a:r>
            <a:r>
              <a:rPr lang="hu-HU" sz="2400" dirty="0"/>
              <a:t> is elérhetőnek hagytam az API könnyebb publikálhatósága miatt.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75E2A7C-1F77-4607-B0A4-3A16AFC518DA}"/>
              </a:ext>
            </a:extLst>
          </p:cNvPr>
          <p:cNvSpPr txBox="1"/>
          <p:nvPr/>
        </p:nvSpPr>
        <p:spPr>
          <a:xfrm>
            <a:off x="5003777" y="3356863"/>
            <a:ext cx="6979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Magához az </a:t>
            </a:r>
            <a:r>
              <a:rPr lang="hu-HU" sz="2400" dirty="0" err="1"/>
              <a:t>autentikáció</a:t>
            </a:r>
            <a:r>
              <a:rPr lang="hu-HU" sz="2400" dirty="0"/>
              <a:t> megvalósításához JWT-t használtam. Tehát egy </a:t>
            </a:r>
            <a:r>
              <a:rPr lang="hu-HU" sz="2400" dirty="0" err="1"/>
              <a:t>tokent</a:t>
            </a:r>
            <a:r>
              <a:rPr lang="hu-HU" sz="2400" dirty="0"/>
              <a:t> generálok bejelentkezéskor, a backenden amit megkap a </a:t>
            </a:r>
            <a:r>
              <a:rPr lang="hu-HU" sz="2400" dirty="0" err="1"/>
              <a:t>forntend</a:t>
            </a:r>
            <a:r>
              <a:rPr lang="hu-HU" sz="2400" dirty="0"/>
              <a:t> és eltárol. Majd minden kérésnél visszaküldi. Minden kérés egy filteren keresztül érkezik meg a </a:t>
            </a:r>
            <a:r>
              <a:rPr lang="hu-HU" sz="2400" dirty="0" err="1"/>
              <a:t>spring</a:t>
            </a:r>
            <a:r>
              <a:rPr lang="hu-HU" sz="2400" dirty="0"/>
              <a:t> </a:t>
            </a:r>
            <a:r>
              <a:rPr lang="hu-HU" sz="2400" dirty="0" err="1"/>
              <a:t>controllerekhez</a:t>
            </a:r>
            <a:r>
              <a:rPr lang="hu-HU" sz="2400" dirty="0"/>
              <a:t>. Érvénytelen </a:t>
            </a:r>
            <a:r>
              <a:rPr lang="hu-HU" sz="2400" dirty="0" err="1"/>
              <a:t>token</a:t>
            </a:r>
            <a:r>
              <a:rPr lang="hu-HU" sz="2400" dirty="0"/>
              <a:t> esetén kivétel keletkezik, ami visszaküldésre kerül a frontend felé.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D427CC61-2E49-428F-8FAD-2760EA159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985" y="3760547"/>
            <a:ext cx="4305300" cy="17335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D504DF85-B739-40E1-AB3F-6A4CF50F3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5385"/>
            <a:ext cx="12192000" cy="5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4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387D7CBD-7D5B-4601-A074-DDAED564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697" y="3243739"/>
            <a:ext cx="5787303" cy="33572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64B38CD-78C0-4F0C-B9C0-BEA36D4D2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7303" cy="6858000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0CCC8C38-C87A-4C3B-9A2E-94831C34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751" y="113122"/>
            <a:ext cx="6363353" cy="944153"/>
          </a:xfrm>
        </p:spPr>
        <p:txBody>
          <a:bodyPr>
            <a:normAutofit fontScale="90000"/>
          </a:bodyPr>
          <a:lstStyle/>
          <a:p>
            <a:r>
              <a:rPr lang="hu-HU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Frontend </a:t>
            </a:r>
            <a:r>
              <a:rPr lang="hu-HU" sz="4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token</a:t>
            </a:r>
            <a:r>
              <a:rPr lang="hu-HU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és kivétel kezelés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E6DEF26-2152-4123-88F8-54403123226E}"/>
              </a:ext>
            </a:extLst>
          </p:cNvPr>
          <p:cNvSpPr txBox="1"/>
          <p:nvPr/>
        </p:nvSpPr>
        <p:spPr>
          <a:xfrm>
            <a:off x="6845726" y="1047367"/>
            <a:ext cx="497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A Frontenden </a:t>
            </a:r>
            <a:r>
              <a:rPr lang="hu-HU" sz="2400" dirty="0" err="1"/>
              <a:t>HttpInterceptor</a:t>
            </a:r>
            <a:r>
              <a:rPr lang="hu-HU" sz="2400" dirty="0"/>
              <a:t> segítségével oldottam meg a </a:t>
            </a:r>
            <a:r>
              <a:rPr lang="hu-HU" sz="2400" dirty="0" err="1"/>
              <a:t>token</a:t>
            </a:r>
            <a:r>
              <a:rPr lang="hu-HU" sz="2400" dirty="0"/>
              <a:t> „utaztatását”, illetve a hibakezelést.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314C3B6-4DE8-417C-B06F-C3BB8CD8B25A}"/>
              </a:ext>
            </a:extLst>
          </p:cNvPr>
          <p:cNvSpPr txBox="1"/>
          <p:nvPr/>
        </p:nvSpPr>
        <p:spPr>
          <a:xfrm>
            <a:off x="2757715" y="2381644"/>
            <a:ext cx="5245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Az alkalmazás a felhasználó részére </a:t>
            </a:r>
            <a:r>
              <a:rPr lang="hu-HU" sz="2400" dirty="0" err="1"/>
              <a:t>NgbModal</a:t>
            </a:r>
            <a:r>
              <a:rPr lang="hu-HU" sz="2400" dirty="0"/>
              <a:t>-ok segítségével jelzi intuitívan a hibákat.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29B0CA-8DA0-4935-A50B-BA67F004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5385"/>
            <a:ext cx="12192000" cy="5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1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3D560BEF-0CF2-4A63-B26D-04031F2A8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64" y="133303"/>
            <a:ext cx="4076272" cy="3429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308ACCE-E435-49A0-9D65-F6DBCCACF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1"/>
          <a:stretch/>
        </p:blipFill>
        <p:spPr>
          <a:xfrm>
            <a:off x="6366760" y="3002531"/>
            <a:ext cx="5133941" cy="385546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C04621C4-1CDB-434F-BBAB-A098AF61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4" y="-75125"/>
            <a:ext cx="6363353" cy="944153"/>
          </a:xfrm>
        </p:spPr>
        <p:txBody>
          <a:bodyPr>
            <a:normAutofit/>
          </a:bodyPr>
          <a:lstStyle/>
          <a:p>
            <a:r>
              <a:rPr lang="hu-HU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Főbb funkciók, tervek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5F28DF2-FC73-44E3-B01A-31056E4AB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5385"/>
            <a:ext cx="12192000" cy="55125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7F9489D-B3D3-471E-BFE8-FB59D3CF53B4}"/>
              </a:ext>
            </a:extLst>
          </p:cNvPr>
          <p:cNvSpPr txBox="1"/>
          <p:nvPr/>
        </p:nvSpPr>
        <p:spPr>
          <a:xfrm>
            <a:off x="-3" y="693074"/>
            <a:ext cx="67118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Hírfolyam jellegű posztok, és menedzselésük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/>
              <a:t>Adminoknak</a:t>
            </a:r>
            <a:r>
              <a:rPr lang="hu-HU" sz="2400" dirty="0"/>
              <a:t> elérhető keresés a regisztrált tagok között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>
                    <a:lumMod val="50000"/>
                  </a:schemeClr>
                </a:solidFill>
              </a:rPr>
              <a:t>Statisztikák generálása </a:t>
            </a:r>
            <a:r>
              <a:rPr lang="hu-HU" sz="2400" dirty="0" err="1">
                <a:solidFill>
                  <a:schemeClr val="bg1">
                    <a:lumMod val="50000"/>
                  </a:schemeClr>
                </a:solidFill>
              </a:rPr>
              <a:t>pdf-be</a:t>
            </a:r>
            <a:endParaRPr lang="hu-HU" sz="2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Felhasználói adatok menedzselése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Üzenetküldés, csak </a:t>
            </a:r>
            <a:r>
              <a:rPr lang="hu-HU" sz="2400" dirty="0" err="1">
                <a:solidFill>
                  <a:schemeClr val="accent1"/>
                </a:solidFill>
              </a:rPr>
              <a:t>Client</a:t>
            </a: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 </a:t>
            </a:r>
            <a:r>
              <a:rPr lang="hu-HU" sz="2400" dirty="0" err="1">
                <a:solidFill>
                  <a:schemeClr val="accent1"/>
                </a:solidFill>
                <a:sym typeface="Wingdings" panose="05000000000000000000" pitchFamily="2" charset="2"/>
              </a:rPr>
              <a:t>Admin</a:t>
            </a: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hu-HU" sz="2400" dirty="0">
                <a:sym typeface="Wingdings" panose="05000000000000000000" pitchFamily="2" charset="2"/>
              </a:rPr>
              <a:t>irányba.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Üzenetek „előzmények”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ym typeface="Wingdings" panose="05000000000000000000" pitchFamily="2" charset="2"/>
              </a:rPr>
              <a:t>Üdülőben turnusválasztás, szobafoglalás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Ürlapos</a:t>
            </a: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hu-HU" sz="24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form</a:t>
            </a: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) felület lecserélése, interaktívra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PDF üdülő belépő generálása (</a:t>
            </a:r>
            <a:r>
              <a:rPr lang="hu-HU" sz="24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IText</a:t>
            </a: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Beszámolók generálása (PDF, </a:t>
            </a:r>
            <a:r>
              <a:rPr lang="hu-HU" sz="24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IText</a:t>
            </a: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>
                <a:sym typeface="Wingdings" panose="05000000000000000000" pitchFamily="2" charset="2"/>
              </a:rPr>
              <a:t>Infrastukrúta</a:t>
            </a:r>
            <a:r>
              <a:rPr lang="hu-HU" sz="2400" dirty="0">
                <a:sym typeface="Wingdings" panose="05000000000000000000" pitchFamily="2" charset="2"/>
              </a:rPr>
              <a:t> kialakítása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ym typeface="Wingdings" panose="05000000000000000000" pitchFamily="2" charset="2"/>
              </a:rPr>
              <a:t>Tesztek (</a:t>
            </a:r>
            <a:r>
              <a:rPr lang="hu-HU" sz="2400" dirty="0" err="1">
                <a:sym typeface="Wingdings" panose="05000000000000000000" pitchFamily="2" charset="2"/>
              </a:rPr>
              <a:t>Junit</a:t>
            </a:r>
            <a:r>
              <a:rPr lang="hu-HU" sz="2400" dirty="0">
                <a:sym typeface="Wingdings" panose="05000000000000000000" pitchFamily="2" charset="2"/>
              </a:rPr>
              <a:t>) </a:t>
            </a: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+ </a:t>
            </a:r>
            <a:r>
              <a:rPr lang="hu-HU" sz="24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Mockito</a:t>
            </a: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tesztek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ym typeface="Wingdings" panose="05000000000000000000" pitchFamily="2" charset="2"/>
              </a:rPr>
              <a:t>CI (</a:t>
            </a:r>
            <a:r>
              <a:rPr lang="hu-HU" sz="2400" dirty="0" err="1">
                <a:sym typeface="Wingdings" panose="05000000000000000000" pitchFamily="2" charset="2"/>
              </a:rPr>
              <a:t>Travis</a:t>
            </a:r>
            <a:r>
              <a:rPr lang="hu-HU" sz="2400" dirty="0"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Teljes alkalmazás </a:t>
            </a:r>
            <a:r>
              <a:rPr lang="hu-HU" sz="2400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dockerizálása</a:t>
            </a:r>
            <a:endParaRPr lang="hu-HU" sz="240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35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611</Words>
  <Application>Microsoft Office PowerPoint</Application>
  <PresentationFormat>Szélesvásznú</PresentationFormat>
  <Paragraphs>67</Paragraphs>
  <Slides>10</Slides>
  <Notes>4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Office-téma</vt:lpstr>
      <vt:lpstr>Miskolci Egyetem FDSZ</vt:lpstr>
      <vt:lpstr>Motiváció</vt:lpstr>
      <vt:lpstr>PowerPoint-bemutató</vt:lpstr>
      <vt:lpstr>Modell</vt:lpstr>
      <vt:lpstr>Architektúra</vt:lpstr>
      <vt:lpstr>RESTful, Services, Repositories</vt:lpstr>
      <vt:lpstr>Spring Security, JWT</vt:lpstr>
      <vt:lpstr>Frontend token és kivétel kezelés</vt:lpstr>
      <vt:lpstr>Főbb funkciók, tervek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Miskolci Egyetem FDSZ</dc:title>
  <dc:creator>Varga Márton</dc:creator>
  <cp:lastModifiedBy>Varga Márton</cp:lastModifiedBy>
  <cp:revision>6</cp:revision>
  <dcterms:created xsi:type="dcterms:W3CDTF">2019-05-20T13:08:03Z</dcterms:created>
  <dcterms:modified xsi:type="dcterms:W3CDTF">2019-05-20T13:52:22Z</dcterms:modified>
</cp:coreProperties>
</file>